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9" r:id="rId2"/>
    <p:sldId id="270" r:id="rId3"/>
    <p:sldId id="284" r:id="rId4"/>
    <p:sldId id="285" r:id="rId5"/>
    <p:sldId id="286" r:id="rId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81">
          <p15:clr>
            <a:srgbClr val="A4A3A4"/>
          </p15:clr>
        </p15:guide>
        <p15:guide id="2" orient="horz" pos="278" userDrawn="1">
          <p15:clr>
            <a:srgbClr val="A4A3A4"/>
          </p15:clr>
        </p15:guide>
        <p15:guide id="3" pos="2880">
          <p15:clr>
            <a:srgbClr val="A4A3A4"/>
          </p15:clr>
        </p15:guide>
        <p15:guide id="4" pos="340">
          <p15:clr>
            <a:srgbClr val="A4A3A4"/>
          </p15:clr>
        </p15:guide>
        <p15:guide id="5" pos="5556">
          <p15:clr>
            <a:srgbClr val="A4A3A4"/>
          </p15:clr>
        </p15:guide>
        <p15:guide id="6" pos="385" userDrawn="1">
          <p15:clr>
            <a:srgbClr val="A4A3A4"/>
          </p15:clr>
        </p15:guide>
        <p15:guide id="7" pos="2064" userDrawn="1">
          <p15:clr>
            <a:srgbClr val="A4A3A4"/>
          </p15:clr>
        </p15:guide>
        <p15:guide id="8" pos="2132" userDrawn="1">
          <p15:clr>
            <a:srgbClr val="A4A3A4"/>
          </p15:clr>
        </p15:guide>
        <p15:guide id="9" pos="3810" userDrawn="1">
          <p15:clr>
            <a:srgbClr val="A4A3A4"/>
          </p15:clr>
        </p15:guide>
        <p15:guide id="10" pos="3878" userDrawn="1">
          <p15:clr>
            <a:srgbClr val="A4A3A4"/>
          </p15:clr>
        </p15:guide>
        <p15:guide id="11" orient="horz" pos="2546" userDrawn="1">
          <p15:clr>
            <a:srgbClr val="A4A3A4"/>
          </p15:clr>
        </p15:guide>
        <p15:guide id="12" orient="horz" pos="3952" userDrawn="1">
          <p15:clr>
            <a:srgbClr val="A4A3A4"/>
          </p15:clr>
        </p15:guide>
        <p15:guide id="13" orient="horz" pos="3770" userDrawn="1">
          <p15:clr>
            <a:srgbClr val="A4A3A4"/>
          </p15:clr>
        </p15:guide>
        <p15:guide id="14" orient="horz" pos="41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F543"/>
    <a:srgbClr val="C20E1A"/>
    <a:srgbClr val="007FC5"/>
    <a:srgbClr val="0087CC"/>
    <a:srgbClr val="4172AD"/>
    <a:srgbClr val="CD6209"/>
    <a:srgbClr val="F5770F"/>
    <a:srgbClr val="F68B32"/>
    <a:srgbClr val="7099C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6843" autoAdjust="0"/>
  </p:normalViewPr>
  <p:slideViewPr>
    <p:cSldViewPr snapToObjects="1" showGuides="1">
      <p:cViewPr varScale="1">
        <p:scale>
          <a:sx n="71" d="100"/>
          <a:sy n="71" d="100"/>
        </p:scale>
        <p:origin x="-1122" y="-90"/>
      </p:cViewPr>
      <p:guideLst>
        <p:guide orient="horz" pos="981"/>
        <p:guide orient="horz" pos="278"/>
        <p:guide orient="horz" pos="2546"/>
        <p:guide orient="horz" pos="3952"/>
        <p:guide orient="horz" pos="3770"/>
        <p:guide orient="horz" pos="4110"/>
        <p:guide pos="2880"/>
        <p:guide pos="340"/>
        <p:guide pos="5556"/>
        <p:guide pos="385"/>
        <p:guide pos="2064"/>
        <p:guide pos="2132"/>
        <p:guide pos="3810"/>
        <p:guide pos="3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D7620-6E79-4548-85A5-36DEE2053F1A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C6C25-428B-4C7E-A65E-45EED347F4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21676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93BA1-E74F-4166-B84A-2306D20973B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6ED92-20AF-4C8D-A1F4-C7BE17A514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0194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!!Prace\Loga\_logo FN H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090" y="332656"/>
            <a:ext cx="1348254" cy="1369025"/>
          </a:xfrm>
          <a:prstGeom prst="rect">
            <a:avLst/>
          </a:prstGeom>
          <a:noFill/>
        </p:spPr>
      </p:pic>
      <p:sp>
        <p:nvSpPr>
          <p:cNvPr id="2" name="TextovéPole 1"/>
          <p:cNvSpPr txBox="1"/>
          <p:nvPr/>
        </p:nvSpPr>
        <p:spPr>
          <a:xfrm>
            <a:off x="187595" y="234888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Způsoby pořízení zdravotnické techniky</a:t>
            </a:r>
          </a:p>
        </p:txBody>
      </p:sp>
      <p:sp>
        <p:nvSpPr>
          <p:cNvPr id="14" name="Podnadpis 2"/>
          <p:cNvSpPr>
            <a:spLocks noGrp="1"/>
          </p:cNvSpPr>
          <p:nvPr>
            <p:ph type="subTitle" idx="1"/>
          </p:nvPr>
        </p:nvSpPr>
        <p:spPr>
          <a:xfrm>
            <a:off x="1398547" y="5902424"/>
            <a:ext cx="6400800" cy="62292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fnhk.cz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cxnSp>
        <p:nvCxnSpPr>
          <p:cNvPr id="15" name="Přímá spojovací čára 9"/>
          <p:cNvCxnSpPr/>
          <p:nvPr/>
        </p:nvCxnSpPr>
        <p:spPr>
          <a:xfrm>
            <a:off x="6128255" y="6237312"/>
            <a:ext cx="2484276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6"/>
          <p:cNvCxnSpPr/>
          <p:nvPr/>
        </p:nvCxnSpPr>
        <p:spPr>
          <a:xfrm>
            <a:off x="657879" y="6237312"/>
            <a:ext cx="2411760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72090" y="4282514"/>
            <a:ext cx="7772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FC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Fakultní nemocnice Hradce Králové</a:t>
            </a:r>
          </a:p>
        </p:txBody>
      </p:sp>
    </p:spTree>
    <p:extLst>
      <p:ext uri="{BB962C8B-B14F-4D97-AF65-F5344CB8AC3E}">
        <p14:creationId xmlns="" xmlns:p14="http://schemas.microsoft.com/office/powerpoint/2010/main" val="84375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750" y="188640"/>
            <a:ext cx="7772400" cy="72008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cs-CZ" sz="3200" b="1" dirty="0">
                <a:solidFill>
                  <a:srgbClr val="007FC5"/>
                </a:solidFill>
                <a:cs typeface="Arial" pitchFamily="34" charset="0"/>
              </a:rPr>
              <a:t>Způsoby pořízení zdravotnické techniky</a:t>
            </a:r>
          </a:p>
        </p:txBody>
      </p:sp>
      <p:sp>
        <p:nvSpPr>
          <p:cNvPr id="16" name="Zástupný symbol pro obsah 6"/>
          <p:cNvSpPr txBox="1">
            <a:spLocks/>
          </p:cNvSpPr>
          <p:nvPr/>
        </p:nvSpPr>
        <p:spPr>
          <a:xfrm>
            <a:off x="457199" y="1556792"/>
            <a:ext cx="8362951" cy="3268587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/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/>
              <a:t>Nákup zdravotnické techniky (vč. souvisejícího plnění)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Celkové náklady životního cyklu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Zajištění </a:t>
            </a:r>
            <a:r>
              <a:rPr lang="cs-CZ" altLang="cs-CZ" sz="2000" dirty="0" smtClean="0"/>
              <a:t>jednotlivých </a:t>
            </a:r>
            <a:r>
              <a:rPr lang="cs-CZ" altLang="cs-CZ" sz="2000" dirty="0"/>
              <a:t>plnění samostatně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/>
              <a:t>Nákup spotřebního materiálu se zápůjčkou zdravotnické techniky</a:t>
            </a:r>
          </a:p>
          <a:p>
            <a:pPr marL="358775" indent="-358775">
              <a:lnSpc>
                <a:spcPct val="200000"/>
              </a:lnSpc>
              <a:buFont typeface="Courier New" panose="02070309020205020404" pitchFamily="49" charset="0"/>
              <a:buChar char="o"/>
              <a:tabLst>
                <a:tab pos="896938" algn="l"/>
              </a:tabLst>
            </a:pPr>
            <a:endParaRPr lang="cs-CZ" altLang="cs-CZ" sz="2000" b="1" dirty="0"/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1173" y="6194028"/>
            <a:ext cx="501549" cy="509276"/>
          </a:xfrm>
          <a:prstGeom prst="rect">
            <a:avLst/>
          </a:prstGeom>
          <a:noFill/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575" y="6376658"/>
            <a:ext cx="632425" cy="144017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9" y="980728"/>
            <a:ext cx="8594761" cy="13901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609" b="2609"/>
          <a:stretch/>
        </p:blipFill>
        <p:spPr>
          <a:xfrm>
            <a:off x="-6938" y="6388139"/>
            <a:ext cx="7459258" cy="1364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750" y="188640"/>
            <a:ext cx="7772400" cy="72008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cs-CZ" sz="3200" b="1" dirty="0">
                <a:solidFill>
                  <a:srgbClr val="007FC5"/>
                </a:solidFill>
                <a:cs typeface="Arial" pitchFamily="34" charset="0"/>
              </a:rPr>
              <a:t>Nákup ZT – Celkové náklady životního cyklu</a:t>
            </a:r>
          </a:p>
        </p:txBody>
      </p:sp>
      <p:sp>
        <p:nvSpPr>
          <p:cNvPr id="16" name="Zástupný symbol pro obsah 6"/>
          <p:cNvSpPr txBox="1">
            <a:spLocks/>
          </p:cNvSpPr>
          <p:nvPr/>
        </p:nvSpPr>
        <p:spPr>
          <a:xfrm>
            <a:off x="452242" y="1119743"/>
            <a:ext cx="8362951" cy="4801314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/>
              <a:t>Výhody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Ucelená dodávka od jednoho dodavatele (jeden smluvní </a:t>
            </a:r>
            <a:r>
              <a:rPr lang="cs-CZ" altLang="cs-CZ" dirty="0" smtClean="0"/>
              <a:t>partner, záruka,…)</a:t>
            </a:r>
            <a:endParaRPr lang="cs-CZ" altLang="cs-CZ" dirty="0"/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Po zaškolení personálu jednotné používání po dobu živostnosti technologie (ovládání, procesy, výsledky,…) </a:t>
            </a:r>
          </a:p>
          <a:p>
            <a:pPr marL="80645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Zajištění potřeb po celou dobu životnosti technologie 1 výběrovým řízením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/>
              <a:t>Nevýhody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Možné užší portfolio dodavatelů (spektrum vyšetření, materiálu,…)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Nemusí být vždy nejefektivnější (promítnutí rizik do nabídkové ceny)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Zastarávání používané technologie/metod vyšetření v čase </a:t>
            </a:r>
          </a:p>
          <a:p>
            <a:pPr lvl="1">
              <a:lnSpc>
                <a:spcPct val="200000"/>
              </a:lnSpc>
            </a:pPr>
            <a:endParaRPr lang="cs-CZ" altLang="cs-CZ" sz="2000" dirty="0"/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1173" y="6194028"/>
            <a:ext cx="501549" cy="509276"/>
          </a:xfrm>
          <a:prstGeom prst="rect">
            <a:avLst/>
          </a:prstGeom>
          <a:noFill/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575" y="6376658"/>
            <a:ext cx="632425" cy="144017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9" y="980728"/>
            <a:ext cx="8594761" cy="13901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609" b="2609"/>
          <a:stretch/>
        </p:blipFill>
        <p:spPr>
          <a:xfrm>
            <a:off x="-6938" y="6388139"/>
            <a:ext cx="7459258" cy="1364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211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750" y="188640"/>
            <a:ext cx="7772400" cy="72008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cs-CZ" sz="3200" b="1" dirty="0">
                <a:solidFill>
                  <a:srgbClr val="007FC5"/>
                </a:solidFill>
                <a:cs typeface="Arial" pitchFamily="34" charset="0"/>
              </a:rPr>
              <a:t>Nákup ZT – postupné zajištění plnění</a:t>
            </a:r>
          </a:p>
        </p:txBody>
      </p:sp>
      <p:sp>
        <p:nvSpPr>
          <p:cNvPr id="16" name="Zástupný symbol pro obsah 6"/>
          <p:cNvSpPr txBox="1">
            <a:spLocks/>
          </p:cNvSpPr>
          <p:nvPr/>
        </p:nvSpPr>
        <p:spPr>
          <a:xfrm>
            <a:off x="452242" y="1119743"/>
            <a:ext cx="8362951" cy="5130635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/>
              <a:t>Výhody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Možné širší portfolio dodavatelů (v případě otevřených systémů)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Možnost „</a:t>
            </a:r>
            <a:r>
              <a:rPr lang="cs-CZ" altLang="cs-CZ" dirty="0" err="1"/>
              <a:t>přesoutěžení</a:t>
            </a:r>
            <a:r>
              <a:rPr lang="cs-CZ" altLang="cs-CZ"/>
              <a:t>“ jednotlivých </a:t>
            </a:r>
            <a:r>
              <a:rPr lang="cs-CZ" altLang="cs-CZ" dirty="0"/>
              <a:t>plnění (spotřební materiál, servis)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Po zaškolení personálu jednotné používání po dobu živostnosti technologie (ovládání, procesy, </a:t>
            </a:r>
            <a:r>
              <a:rPr lang="cs-CZ" altLang="cs-CZ" b="1" i="1" dirty="0"/>
              <a:t>výsledky – nemusí platit vždy</a:t>
            </a:r>
            <a:r>
              <a:rPr lang="cs-CZ" altLang="cs-CZ" dirty="0"/>
              <a:t>) </a:t>
            </a:r>
          </a:p>
          <a:p>
            <a:pPr marL="80645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Využití případných „nových“ materiálů/postupů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/>
              <a:t>Nevýhody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Riziko vendor </a:t>
            </a:r>
            <a:r>
              <a:rPr lang="cs-CZ" altLang="cs-CZ" dirty="0" err="1"/>
              <a:t>lock</a:t>
            </a:r>
            <a:r>
              <a:rPr lang="cs-CZ" altLang="cs-CZ" dirty="0"/>
              <a:t>-in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Více smluvních vztahů k zajištění 1 potřeby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Zastarávání používané technologie/metod vyšetření v čase </a:t>
            </a:r>
          </a:p>
          <a:p>
            <a:pPr lvl="1">
              <a:lnSpc>
                <a:spcPct val="200000"/>
              </a:lnSpc>
            </a:pPr>
            <a:endParaRPr lang="cs-CZ" altLang="cs-CZ" sz="2000" dirty="0"/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1173" y="6194028"/>
            <a:ext cx="501549" cy="509276"/>
          </a:xfrm>
          <a:prstGeom prst="rect">
            <a:avLst/>
          </a:prstGeom>
          <a:noFill/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575" y="6376658"/>
            <a:ext cx="632425" cy="144017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9" y="980728"/>
            <a:ext cx="8594761" cy="13901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609" b="2609"/>
          <a:stretch/>
        </p:blipFill>
        <p:spPr>
          <a:xfrm>
            <a:off x="-6938" y="6388139"/>
            <a:ext cx="7459258" cy="1364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9073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750" y="188640"/>
            <a:ext cx="7772400" cy="72008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cs-CZ" sz="3200" b="1" dirty="0">
                <a:solidFill>
                  <a:srgbClr val="007FC5"/>
                </a:solidFill>
                <a:cs typeface="Arial" pitchFamily="34" charset="0"/>
              </a:rPr>
              <a:t>Nákup spotřebního materiálu se zápůjčkou ZT</a:t>
            </a:r>
          </a:p>
        </p:txBody>
      </p:sp>
      <p:sp>
        <p:nvSpPr>
          <p:cNvPr id="16" name="Zástupný symbol pro obsah 6"/>
          <p:cNvSpPr txBox="1">
            <a:spLocks/>
          </p:cNvSpPr>
          <p:nvPr/>
        </p:nvSpPr>
        <p:spPr>
          <a:xfrm>
            <a:off x="452242" y="1119743"/>
            <a:ext cx="8362951" cy="4801314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/>
              <a:t>Výhody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 smtClean="0"/>
              <a:t>Snazší reakce </a:t>
            </a:r>
            <a:r>
              <a:rPr lang="cs-CZ" altLang="cs-CZ" dirty="0"/>
              <a:t>na vývoj trhu (nové metody, postupy,…)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Nižší riziko výrazných změn cen vzhledem ke kratší době uzavřené smlouvy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Možná inovace zapůjčené technologie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/>
              <a:t>Nevýhody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Až na výjimky smlouva na max. 4 roky (§ 131 odst. 3 zákona)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Náklady na zavedení metody, akreditace, životnosti ZT,…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Po uplynutí smlouvy „riziko“ jiné technologie (ovládání, procesy, výsledky,…)</a:t>
            </a:r>
          </a:p>
          <a:p>
            <a:pPr lvl="1">
              <a:lnSpc>
                <a:spcPct val="150000"/>
              </a:lnSpc>
            </a:pPr>
            <a:endParaRPr lang="cs-CZ" altLang="cs-CZ" dirty="0"/>
          </a:p>
          <a:p>
            <a:pPr lvl="1">
              <a:lnSpc>
                <a:spcPct val="200000"/>
              </a:lnSpc>
            </a:pPr>
            <a:endParaRPr lang="cs-CZ" altLang="cs-CZ" sz="2000" dirty="0"/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1173" y="6194028"/>
            <a:ext cx="501549" cy="509276"/>
          </a:xfrm>
          <a:prstGeom prst="rect">
            <a:avLst/>
          </a:prstGeom>
          <a:noFill/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575" y="6376658"/>
            <a:ext cx="632425" cy="144017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9" y="980728"/>
            <a:ext cx="8594761" cy="13901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609" b="2609"/>
          <a:stretch/>
        </p:blipFill>
        <p:spPr>
          <a:xfrm>
            <a:off x="-6938" y="6388139"/>
            <a:ext cx="7459258" cy="1364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899953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2044</TotalTime>
  <Words>258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Způsoby pořízení zdravotnické techniky</vt:lpstr>
      <vt:lpstr>Nákup ZT – Celkové náklady životního cyklu</vt:lpstr>
      <vt:lpstr>Nákup ZT – postupné zajištění plnění</vt:lpstr>
      <vt:lpstr>Nákup spotřebního materiálu se zápůjčkou ZT</vt:lpstr>
    </vt:vector>
  </TitlesOfParts>
  <Company>FNHK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kopecji1</dc:creator>
  <cp:lastModifiedBy>Duchy</cp:lastModifiedBy>
  <cp:revision>288</cp:revision>
  <cp:lastPrinted>2019-09-11T04:31:50Z</cp:lastPrinted>
  <dcterms:created xsi:type="dcterms:W3CDTF">2017-12-19T08:01:14Z</dcterms:created>
  <dcterms:modified xsi:type="dcterms:W3CDTF">2021-10-07T12:27:12Z</dcterms:modified>
</cp:coreProperties>
</file>